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86" r:id="rId4"/>
    <p:sldId id="288" r:id="rId5"/>
    <p:sldId id="269" r:id="rId6"/>
  </p:sldIdLst>
  <p:sldSz cx="12192000" cy="6858000"/>
  <p:notesSz cx="6858000" cy="99472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h1XDS2a+pXRASV7x7UVrOaUu1X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8257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3215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849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573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30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401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5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363557"/>
            <a:ext cx="9144000" cy="3146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sz="4400" dirty="0" smtClean="0">
                <a:latin typeface="Arial"/>
                <a:ea typeface="Arial"/>
                <a:cs typeface="Arial"/>
                <a:sym typeface="Arial"/>
              </a:rPr>
              <a:t>Лаборатория товароведения, экспертизы, качества товаров, химии и микробиологии</a:t>
            </a:r>
            <a:endParaRPr sz="44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4000" y="4362680"/>
            <a:ext cx="9144000" cy="1784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/>
            <a:r>
              <a:rPr lang="ru-RU" i="1" dirty="0" smtClean="0">
                <a:latin typeface="+mn-lt"/>
                <a:sym typeface="Arial"/>
              </a:rPr>
              <a:t>СМОЛЕНСКИЙ ФИЛИАЛ </a:t>
            </a:r>
          </a:p>
          <a:p>
            <a:pPr marL="0" lvl="0" indent="0"/>
            <a:r>
              <a:rPr lang="ru-RU" i="1" dirty="0" smtClean="0">
                <a:latin typeface="+mn-lt"/>
                <a:sym typeface="Arial"/>
              </a:rPr>
              <a:t>РОССИЙСКОГО УНИВЕРСИТЕТА КООПЕРАЦИИ</a:t>
            </a:r>
          </a:p>
          <a:p>
            <a:pPr marL="0" lvl="0" indent="0"/>
            <a:r>
              <a:rPr lang="ru-RU" i="1" dirty="0" smtClean="0">
                <a:latin typeface="+mn-lt"/>
                <a:sym typeface="Arial"/>
              </a:rPr>
              <a:t>Директор профессор, д.т.н. </a:t>
            </a:r>
            <a:r>
              <a:rPr lang="ru-RU" i="1" dirty="0" err="1" smtClean="0">
                <a:latin typeface="+mn-lt"/>
                <a:sym typeface="Arial"/>
              </a:rPr>
              <a:t>Гимаров</a:t>
            </a:r>
            <a:r>
              <a:rPr lang="ru-RU" i="1" dirty="0" smtClean="0">
                <a:latin typeface="+mn-lt"/>
                <a:sym typeface="Arial"/>
              </a:rPr>
              <a:t> В.А.</a:t>
            </a:r>
            <a:endParaRPr i="1" dirty="0">
              <a:latin typeface="+mn-lt"/>
              <a:sym typeface="Arial"/>
            </a:endParaRPr>
          </a:p>
        </p:txBody>
      </p:sp>
      <p:pic>
        <p:nvPicPr>
          <p:cNvPr id="5" name="Picture 21">
            <a:extLst>
              <a:ext uri="{FF2B5EF4-FFF2-40B4-BE49-F238E27FC236}">
                <a16:creationId xmlns:a16="http://schemas.microsoft.com/office/drawing/2014/main" xmlns="" id="{2467A91E-8E49-4929-A0B2-ABC63CB5E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93" t="17043" r="22962" b="15402"/>
          <a:stretch>
            <a:fillRect/>
          </a:stretch>
        </p:blipFill>
        <p:spPr>
          <a:xfrm>
            <a:off x="10258217" y="110410"/>
            <a:ext cx="1933783" cy="182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85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Цели, задачи, концепция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239122" y="1575412"/>
            <a:ext cx="10515600" cy="4915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Научная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товароведения, экспертизы, качества товаров, химии и микробиологии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своём составе материальную базу в виде специализированных помещений, оборудования и расходных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создания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решение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образовательных, научно-исследовательских задач в области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товароведения, экспертизы, качества товаров.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Задачи:</a:t>
            </a:r>
            <a:r>
              <a:rPr lang="ru-RU" sz="2400" b="1" dirty="0" smtClean="0">
                <a:solidFill>
                  <a:srgbClr val="434343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оздание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технической, технологической, научной и образовательной базы для подготовки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 в области товароведения, технологии продукции и организации общественного питания.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Концепция: </a:t>
            </a:r>
            <a:r>
              <a:rPr lang="ru-RU" sz="2400" dirty="0"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проведение и выполнение на договорной основе научно-исследовательских и научно- образовательных работ в рамках государственных научно-технических программ, федеральных целевых программ в соответствии с профилем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лаборатории.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Развитие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инновационной деятельности с целью создания продуктов научной деятельности, оказания наукоёмких услуг, ориентированных на потребителей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Проведение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научных мероприятий - семинаров, конференций, симпозиумов.</a:t>
            </a:r>
            <a:endParaRPr lang="ru-RU" sz="2400" b="1" i="1" u="sng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94" name="Google Shape;94;p2"/>
          <p:cNvCxnSpPr/>
          <p:nvPr/>
        </p:nvCxnSpPr>
        <p:spPr>
          <a:xfrm rot="10800000" flipH="1">
            <a:off x="530100" y="1559512"/>
            <a:ext cx="11661900" cy="15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21">
            <a:extLst>
              <a:ext uri="{FF2B5EF4-FFF2-40B4-BE49-F238E27FC236}">
                <a16:creationId xmlns:a16="http://schemas.microsoft.com/office/drawing/2014/main" xmlns="" id="{2467A91E-8E49-4929-A0B2-ABC63CB5E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93" t="17043" r="22962" b="15402"/>
          <a:stretch>
            <a:fillRect/>
          </a:stretch>
        </p:blipFill>
        <p:spPr>
          <a:xfrm>
            <a:off x="10258217" y="-121600"/>
            <a:ext cx="1933783" cy="1826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85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Ожидаемые результаты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37425" y="1906343"/>
            <a:ext cx="10515600" cy="460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Внедрение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научно-исследовательских работ и инновационной деятельности в учебный процесс Университета с целью повышения качества учебного процесса и обеспечения высокого уровня научно-исследовательской составляющей учебных планов.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Получение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студентами практических навыков в направлениях: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безопасности продовольственного сырья, продуктов растительного и животного происхождения, микробиологических исследований пищевых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продуктов.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Привлечение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ведущих российских специалистов для совместного выполнения научных, образовательных и коммерческих проектов по профилю научных направлений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лаборатории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(курсы и программы повышения квалификации по профилю лаборатории).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Привлечение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научную инновационную деятельность школьников, студентов, аспирантов и молодых учёных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области, формирование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мотивации к выполнению научных проектов на базе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лаборатории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их в сфере образования и науки.</a:t>
            </a:r>
            <a:endParaRPr lang="ru-RU" sz="2400" b="1" i="1" u="sng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94" name="Google Shape;94;p2"/>
          <p:cNvCxnSpPr/>
          <p:nvPr/>
        </p:nvCxnSpPr>
        <p:spPr>
          <a:xfrm rot="10800000" flipH="1">
            <a:off x="437425" y="1544225"/>
            <a:ext cx="11661900" cy="15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21">
            <a:extLst>
              <a:ext uri="{FF2B5EF4-FFF2-40B4-BE49-F238E27FC236}">
                <a16:creationId xmlns:a16="http://schemas.microsoft.com/office/drawing/2014/main" xmlns="" id="{2467A91E-8E49-4929-A0B2-ABC63CB5E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93" t="17043" r="22962" b="15402"/>
          <a:stretch>
            <a:fillRect/>
          </a:stretch>
        </p:blipFill>
        <p:spPr>
          <a:xfrm>
            <a:off x="10180856" y="-93115"/>
            <a:ext cx="1933783" cy="18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78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271100" cy="8529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ru-RU" dirty="0" smtClean="0">
                <a:latin typeface="Arial"/>
                <a:ea typeface="Arial"/>
                <a:cs typeface="Arial"/>
                <a:sym typeface="Arial"/>
              </a:rPr>
              <a:t>Дорожная карта</a:t>
            </a: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437425" y="1906343"/>
            <a:ext cx="10515600" cy="460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1-Этап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(июль-август 2021)- изучение и разработка нормативной базы по созданию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лаборатории.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научных, научно-образовательных, инновационных планов деятельности научной лаборатории.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2-Этап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(август-сентябрь2021)-определение порядка функционирования научной лаборатории</a:t>
            </a:r>
          </a:p>
          <a:p>
            <a:pPr marL="0" lvl="0" indent="0">
              <a:lnSpc>
                <a:spcPct val="115000"/>
              </a:lnSpc>
              <a:spcBef>
                <a:spcPts val="0"/>
              </a:spcBef>
              <a:buSzPts val="931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3-Этап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 октября 2021)-организация работы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научно-исследовательской лаборатории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товароведения, экспертизы, качества товаров, химии и микробиологии</a:t>
            </a:r>
            <a:endParaRPr lang="ru-RU" b="1" i="1" u="sng" dirty="0">
              <a:solidFill>
                <a:schemeClr val="tx1"/>
              </a:solidFill>
              <a:latin typeface="Times New Roman" panose="02020603050405020304" pitchFamily="18" charset="0"/>
              <a:ea typeface="Arial"/>
              <a:cs typeface="Times New Roman" panose="02020603050405020304" pitchFamily="18" charset="0"/>
              <a:sym typeface="Arial"/>
            </a:endParaRPr>
          </a:p>
        </p:txBody>
      </p:sp>
      <p:cxnSp>
        <p:nvCxnSpPr>
          <p:cNvPr id="94" name="Google Shape;94;p2"/>
          <p:cNvCxnSpPr/>
          <p:nvPr/>
        </p:nvCxnSpPr>
        <p:spPr>
          <a:xfrm rot="10800000" flipH="1">
            <a:off x="437425" y="1544225"/>
            <a:ext cx="11661900" cy="15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8" name="Picture 21">
            <a:extLst>
              <a:ext uri="{FF2B5EF4-FFF2-40B4-BE49-F238E27FC236}">
                <a16:creationId xmlns:a16="http://schemas.microsoft.com/office/drawing/2014/main" xmlns="" id="{2467A91E-8E49-4929-A0B2-ABC63CB5E73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28893" t="17043" r="22962" b="15402"/>
          <a:stretch>
            <a:fillRect/>
          </a:stretch>
        </p:blipFill>
        <p:spPr>
          <a:xfrm>
            <a:off x="10142408" y="0"/>
            <a:ext cx="1933783" cy="18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0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pPr marL="114300" indent="0" algn="ctr">
              <a:buNone/>
            </a:pPr>
            <a:r>
              <a:rPr lang="ru-RU" dirty="0" smtClean="0"/>
              <a:t>Благодарю </a:t>
            </a:r>
            <a:r>
              <a:rPr lang="ru-RU" dirty="0"/>
              <a:t>за внимание!</a:t>
            </a:r>
          </a:p>
          <a:p>
            <a:endParaRPr lang="ru-RU" dirty="0"/>
          </a:p>
        </p:txBody>
      </p:sp>
      <p:pic>
        <p:nvPicPr>
          <p:cNvPr id="5" name="Picture 21">
            <a:extLst>
              <a:ext uri="{FF2B5EF4-FFF2-40B4-BE49-F238E27FC236}">
                <a16:creationId xmlns:a16="http://schemas.microsoft.com/office/drawing/2014/main" xmlns="" id="{2AB10AB6-5ADA-4CDC-8DBB-2ECCE48C2D7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893" t="17043" r="22962" b="15402"/>
          <a:stretch>
            <a:fillRect/>
          </a:stretch>
        </p:blipFill>
        <p:spPr>
          <a:xfrm>
            <a:off x="10065277" y="293923"/>
            <a:ext cx="1933783" cy="182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30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92</Words>
  <Application>Microsoft Office PowerPoint</Application>
  <PresentationFormat>Широкоэкранный</PresentationFormat>
  <Paragraphs>23</Paragraphs>
  <Slides>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Лаборатория товароведения, экспертизы, качества товаров, химии и микробиологии</vt:lpstr>
      <vt:lpstr>Цели, задачи, концепция</vt:lpstr>
      <vt:lpstr>Ожидаемые результаты</vt:lpstr>
      <vt:lpstr>Дорожная карта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Акселератор сельских школьных кооперативов</dc:title>
  <dc:creator>emz.metall@gmail.com</dc:creator>
  <cp:lastModifiedBy>User</cp:lastModifiedBy>
  <cp:revision>80</cp:revision>
  <cp:lastPrinted>2020-11-13T08:12:01Z</cp:lastPrinted>
  <dcterms:created xsi:type="dcterms:W3CDTF">2019-02-20T19:21:15Z</dcterms:created>
  <dcterms:modified xsi:type="dcterms:W3CDTF">2021-06-25T09:44:00Z</dcterms:modified>
</cp:coreProperties>
</file>